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87" r:id="rId2"/>
    <p:sldId id="256" r:id="rId3"/>
    <p:sldId id="257" r:id="rId4"/>
    <p:sldId id="276" r:id="rId5"/>
    <p:sldId id="282" r:id="rId6"/>
    <p:sldId id="283" r:id="rId7"/>
    <p:sldId id="284" r:id="rId8"/>
    <p:sldId id="285" r:id="rId9"/>
    <p:sldId id="286" r:id="rId10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0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0169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386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809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04499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068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7431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62999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800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7989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472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271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564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5766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451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200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624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F8739-49C1-4203-8489-5F59BECD2424}" type="datetimeFigureOut">
              <a:rPr lang="zh-HK" altLang="en-US" smtClean="0"/>
              <a:t>26/3/2021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8BAC32-1DA4-42FA-A0EC-BBB8203DE9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0066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8938" y="2175936"/>
            <a:ext cx="9566031" cy="1646302"/>
          </a:xfrm>
        </p:spPr>
        <p:txBody>
          <a:bodyPr/>
          <a:lstStyle/>
          <a:p>
            <a:r>
              <a:rPr lang="zh-TW" altLang="en-US" sz="8800" b="1" dirty="0" smtClean="0">
                <a:solidFill>
                  <a:schemeClr val="tx2"/>
                </a:solidFill>
              </a:rPr>
              <a:t>健康正向生活計劃</a:t>
            </a:r>
            <a:endParaRPr lang="zh-HK" altLang="en-US" sz="8800" b="1" dirty="0">
              <a:solidFill>
                <a:schemeClr val="tx2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52192" y="3758275"/>
            <a:ext cx="7766936" cy="1096899"/>
          </a:xfrm>
        </p:spPr>
        <p:txBody>
          <a:bodyPr>
            <a:normAutofit/>
          </a:bodyPr>
          <a:lstStyle/>
          <a:p>
            <a:r>
              <a:rPr lang="en-US" altLang="zh-TW" sz="3200" b="1" smtClean="0">
                <a:latin typeface="+mj-ea"/>
                <a:ea typeface="+mj-ea"/>
              </a:rPr>
              <a:t>2021-2022</a:t>
            </a:r>
            <a:endParaRPr lang="zh-HK" altLang="en-US" sz="3200" b="1" dirty="0">
              <a:latin typeface="+mj-ea"/>
              <a:ea typeface="+mj-ea"/>
            </a:endParaRPr>
          </a:p>
        </p:txBody>
      </p:sp>
      <p:pic>
        <p:nvPicPr>
          <p:cNvPr id="13" name="圖片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09" y="145415"/>
            <a:ext cx="3691890" cy="997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658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8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健體運動</a:t>
            </a:r>
            <a:endParaRPr lang="zh-HK" altLang="en-US" sz="8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b="1" dirty="0" smtClean="0">
                <a:latin typeface="+mj-ea"/>
                <a:ea typeface="+mj-ea"/>
              </a:rPr>
              <a:t>健康七式</a:t>
            </a:r>
            <a:endParaRPr lang="zh-HK" altLang="en-US" sz="3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662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70934" y="368300"/>
            <a:ext cx="4262966" cy="1320800"/>
          </a:xfrm>
        </p:spPr>
        <p:txBody>
          <a:bodyPr>
            <a:normAutofit fontScale="90000"/>
          </a:bodyPr>
          <a:lstStyle/>
          <a:p>
            <a:r>
              <a:rPr lang="zh-TW" altLang="en-US" sz="6000" b="1" dirty="0" smtClean="0">
                <a:solidFill>
                  <a:srgbClr val="547016"/>
                </a:solidFill>
              </a:rPr>
              <a:t>一</a:t>
            </a:r>
            <a:r>
              <a:rPr lang="en-US" altLang="zh-TW" sz="6000" b="1" dirty="0" smtClean="0">
                <a:solidFill>
                  <a:srgbClr val="547016"/>
                </a:solidFill>
              </a:rPr>
              <a:t>)</a:t>
            </a:r>
            <a:r>
              <a:rPr lang="zh-TW" altLang="en-US" sz="6000" b="1" dirty="0" smtClean="0">
                <a:solidFill>
                  <a:srgbClr val="547016"/>
                </a:solidFill>
              </a:rPr>
              <a:t> </a:t>
            </a:r>
            <a:r>
              <a:rPr lang="zh-TW" altLang="zh-HK" sz="6000" b="1" dirty="0" smtClean="0">
                <a:solidFill>
                  <a:srgbClr val="547016"/>
                </a:solidFill>
              </a:rPr>
              <a:t>靠</a:t>
            </a:r>
            <a:r>
              <a:rPr lang="zh-TW" altLang="zh-HK" sz="6000" b="1" dirty="0">
                <a:solidFill>
                  <a:srgbClr val="547016"/>
                </a:solidFill>
              </a:rPr>
              <a:t>牆深蹲</a:t>
            </a:r>
            <a:endParaRPr lang="zh-HK" altLang="en-US" sz="6000" b="1" dirty="0">
              <a:solidFill>
                <a:srgbClr val="547016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784599" y="1689099"/>
            <a:ext cx="5535247" cy="462377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zh-HK" sz="4000" b="1" dirty="0" smtClean="0">
                <a:latin typeface="+mn-ea"/>
              </a:rPr>
              <a:t>做法</a:t>
            </a:r>
            <a:r>
              <a:rPr lang="zh-TW" altLang="en-US" sz="4000" b="1" dirty="0" smtClean="0">
                <a:latin typeface="+mn-ea"/>
              </a:rPr>
              <a:t>：</a:t>
            </a:r>
            <a:endParaRPr lang="en-US" altLang="zh-TW" sz="4000" b="1" dirty="0" smtClean="0">
              <a:latin typeface="+mn-ea"/>
            </a:endParaRPr>
          </a:p>
          <a:p>
            <a:r>
              <a:rPr lang="zh-TW" altLang="zh-HK" sz="4000" dirty="0" smtClean="0">
                <a:latin typeface="+mn-ea"/>
              </a:rPr>
              <a:t>背靠牆，雙腳分立，同肩寬</a:t>
            </a:r>
          </a:p>
          <a:p>
            <a:pPr lvl="0"/>
            <a:r>
              <a:rPr lang="zh-TW" altLang="zh-HK" sz="4000" dirty="0" smtClean="0">
                <a:latin typeface="+mn-ea"/>
              </a:rPr>
              <a:t>腳尖</a:t>
            </a:r>
            <a:r>
              <a:rPr lang="zh-TW" altLang="zh-HK" sz="4000" dirty="0">
                <a:latin typeface="+mn-ea"/>
              </a:rPr>
              <a:t>指向前，雙手向前方抬高，和雙肩同高</a:t>
            </a:r>
          </a:p>
          <a:p>
            <a:pPr lvl="0"/>
            <a:r>
              <a:rPr lang="zh-TW" altLang="zh-HK" sz="4000" dirty="0">
                <a:latin typeface="+mn-ea"/>
              </a:rPr>
              <a:t>收腹，腰背挺直</a:t>
            </a:r>
          </a:p>
          <a:p>
            <a:pPr lvl="0"/>
            <a:r>
              <a:rPr lang="zh-TW" altLang="zh-HK" sz="4000" dirty="0">
                <a:latin typeface="+mn-ea"/>
              </a:rPr>
              <a:t>臀部慢慢往後坐，腰部緊記保持挺直，可以雙手作平衡，應感到臀部、大腿肌肉受力</a:t>
            </a:r>
          </a:p>
          <a:p>
            <a:pPr lvl="0"/>
            <a:r>
              <a:rPr lang="zh-TW" altLang="zh-HK" sz="4000" dirty="0">
                <a:latin typeface="+mn-ea"/>
              </a:rPr>
              <a:t>蹲下時膝蓋不可超過腳尖</a:t>
            </a:r>
          </a:p>
          <a:p>
            <a:r>
              <a:rPr lang="zh-TW" altLang="zh-HK" sz="4000" dirty="0">
                <a:latin typeface="+mn-ea"/>
              </a:rPr>
              <a:t>每次蹲下後，維持</a:t>
            </a:r>
            <a:r>
              <a:rPr lang="en-US" altLang="zh-HK" sz="4000" dirty="0">
                <a:latin typeface="+mn-ea"/>
              </a:rPr>
              <a:t>5</a:t>
            </a:r>
            <a:r>
              <a:rPr lang="zh-TW" altLang="zh-HK" sz="4000" dirty="0">
                <a:latin typeface="+mn-ea"/>
              </a:rPr>
              <a:t>至</a:t>
            </a:r>
            <a:r>
              <a:rPr lang="en-US" altLang="zh-HK" sz="4000" dirty="0">
                <a:latin typeface="+mn-ea"/>
              </a:rPr>
              <a:t>10</a:t>
            </a:r>
            <a:r>
              <a:rPr lang="zh-TW" altLang="zh-HK" sz="4000" dirty="0">
                <a:latin typeface="+mn-ea"/>
              </a:rPr>
              <a:t>秒</a:t>
            </a:r>
            <a:endParaRPr lang="zh-HK" altLang="en-US" sz="4000" dirty="0">
              <a:latin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18" y="1647852"/>
            <a:ext cx="3204697" cy="4289886"/>
          </a:xfrm>
          <a:prstGeom prst="rect">
            <a:avLst/>
          </a:prstGeom>
        </p:spPr>
      </p:pic>
      <p:sp>
        <p:nvSpPr>
          <p:cNvPr id="6" name="內容版面配置區 4"/>
          <p:cNvSpPr txBox="1">
            <a:spLocks/>
          </p:cNvSpPr>
          <p:nvPr/>
        </p:nvSpPr>
        <p:spPr>
          <a:xfrm>
            <a:off x="4236723" y="696003"/>
            <a:ext cx="5083123" cy="462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HK" sz="2800" b="1" dirty="0"/>
              <a:t>訓練大腿</a:t>
            </a:r>
            <a:r>
              <a:rPr lang="zh-TW" altLang="zh-HK" sz="2800" b="1" dirty="0" smtClean="0"/>
              <a:t>肌肉</a:t>
            </a:r>
            <a:r>
              <a:rPr lang="zh-TW" altLang="en-US" sz="2800" b="1" dirty="0" smtClean="0"/>
              <a:t> </a:t>
            </a:r>
            <a:r>
              <a:rPr lang="en-US" altLang="zh-HK" sz="2800" b="1" dirty="0"/>
              <a:t>(</a:t>
            </a:r>
            <a:r>
              <a:rPr lang="zh-TW" altLang="zh-HK" sz="2800" b="1" dirty="0"/>
              <a:t>難度</a:t>
            </a:r>
            <a:r>
              <a:rPr lang="en-US" altLang="zh-HK" sz="2800" b="1" dirty="0"/>
              <a:t>*****)</a:t>
            </a:r>
            <a:endParaRPr lang="zh-HK" altLang="en-US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7328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70934" y="368300"/>
            <a:ext cx="4275666" cy="990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zh-TW" altLang="en-US" sz="6000" b="1" dirty="0">
                <a:solidFill>
                  <a:srgbClr val="547016"/>
                </a:solidFill>
              </a:rPr>
              <a:t>二</a:t>
            </a:r>
            <a:r>
              <a:rPr lang="en-US" altLang="zh-TW" sz="6000" b="1" dirty="0" smtClean="0">
                <a:solidFill>
                  <a:srgbClr val="547016"/>
                </a:solidFill>
              </a:rPr>
              <a:t>)</a:t>
            </a:r>
            <a:r>
              <a:rPr lang="zh-TW" altLang="en-US" sz="6000" b="1" dirty="0" smtClean="0">
                <a:solidFill>
                  <a:srgbClr val="547016"/>
                </a:solidFill>
              </a:rPr>
              <a:t> </a:t>
            </a:r>
            <a:r>
              <a:rPr lang="zh-TW" altLang="zh-HK" sz="6000" b="1" dirty="0" smtClean="0">
                <a:solidFill>
                  <a:srgbClr val="547016"/>
                </a:solidFill>
              </a:rPr>
              <a:t>公雞</a:t>
            </a:r>
            <a:r>
              <a:rPr lang="zh-TW" altLang="zh-HK" sz="6000" b="1" dirty="0">
                <a:solidFill>
                  <a:srgbClr val="547016"/>
                </a:solidFill>
              </a:rPr>
              <a:t>獨立</a:t>
            </a:r>
            <a:endParaRPr lang="zh-HK" altLang="en-US" sz="6000" b="1" dirty="0">
              <a:solidFill>
                <a:srgbClr val="547016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784599" y="1689100"/>
            <a:ext cx="5464909" cy="3873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HK" sz="4000" b="1" dirty="0" smtClean="0">
                <a:latin typeface="+mn-ea"/>
              </a:rPr>
              <a:t>做法</a:t>
            </a:r>
            <a:r>
              <a:rPr lang="zh-TW" altLang="en-US" sz="4000" b="1" dirty="0" smtClean="0">
                <a:latin typeface="+mn-ea"/>
              </a:rPr>
              <a:t>：</a:t>
            </a:r>
            <a:endParaRPr lang="en-US" altLang="zh-TW" sz="4000" b="1" dirty="0" smtClean="0">
              <a:latin typeface="+mn-ea"/>
            </a:endParaRPr>
          </a:p>
          <a:p>
            <a:pPr>
              <a:lnSpc>
                <a:spcPct val="90000"/>
              </a:lnSpc>
            </a:pPr>
            <a:r>
              <a:rPr lang="zh-TW" altLang="en-US" sz="3000" dirty="0">
                <a:latin typeface="+mn-ea"/>
              </a:rPr>
              <a:t>兩手自然放在身體兩側</a:t>
            </a:r>
          </a:p>
          <a:p>
            <a:pPr>
              <a:lnSpc>
                <a:spcPct val="90000"/>
              </a:lnSpc>
            </a:pPr>
            <a:r>
              <a:rPr lang="zh-TW" altLang="en-US" sz="3000" dirty="0">
                <a:latin typeface="+mn-ea"/>
              </a:rPr>
              <a:t>任意抬起一隻腳，左腳酸了，換右腳即可</a:t>
            </a:r>
          </a:p>
          <a:p>
            <a:pPr>
              <a:lnSpc>
                <a:spcPct val="90000"/>
              </a:lnSpc>
            </a:pPr>
            <a:r>
              <a:rPr lang="zh-TW" altLang="en-US" sz="3000" dirty="0">
                <a:latin typeface="+mn-ea"/>
              </a:rPr>
              <a:t>如果站不了</a:t>
            </a:r>
            <a:r>
              <a:rPr lang="en-US" altLang="zh-TW" sz="3000" dirty="0">
                <a:latin typeface="+mn-ea"/>
              </a:rPr>
              <a:t>10</a:t>
            </a:r>
            <a:r>
              <a:rPr lang="zh-TW" altLang="en-US" sz="3000" dirty="0">
                <a:latin typeface="+mn-ea"/>
              </a:rPr>
              <a:t>秒鐘，表示平衡感退化到了六、七十歲的地步</a:t>
            </a:r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236723" y="696003"/>
            <a:ext cx="4792977" cy="462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zh-HK" sz="2800" b="1" dirty="0"/>
              <a:t>訓練平衡</a:t>
            </a:r>
            <a:r>
              <a:rPr lang="zh-TW" altLang="zh-HK" sz="2800" b="1" dirty="0" smtClean="0"/>
              <a:t>力</a:t>
            </a:r>
            <a:r>
              <a:rPr lang="zh-TW" altLang="en-US" sz="2800" b="1" dirty="0" smtClean="0"/>
              <a:t> </a:t>
            </a:r>
            <a:r>
              <a:rPr lang="en-US" altLang="zh-HK" sz="2800" b="1" dirty="0"/>
              <a:t>(</a:t>
            </a:r>
            <a:r>
              <a:rPr lang="zh-TW" altLang="zh-HK" sz="2800" b="1" dirty="0"/>
              <a:t>難度</a:t>
            </a:r>
            <a:r>
              <a:rPr lang="en-US" altLang="zh-HK" sz="2800" b="1" dirty="0"/>
              <a:t>*****)</a:t>
            </a:r>
            <a:endParaRPr lang="zh-HK" altLang="en-US" sz="2800" dirty="0">
              <a:latin typeface="+mj-ea"/>
              <a:ea typeface="+mj-ea"/>
            </a:endParaRPr>
          </a:p>
        </p:txBody>
      </p:sp>
      <p:pic>
        <p:nvPicPr>
          <p:cNvPr id="1027" name="Picture 2" descr="單腳站立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5"/>
          <a:stretch>
            <a:fillRect/>
          </a:stretch>
        </p:blipFill>
        <p:spPr bwMode="auto">
          <a:xfrm>
            <a:off x="315276" y="1579563"/>
            <a:ext cx="3304313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270934" y="5783263"/>
            <a:ext cx="7963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備註：單</a:t>
            </a:r>
            <a:r>
              <a:rPr lang="zh-TW" altLang="en-US" dirty="0"/>
              <a:t>腳站立所負擔的重量，是雙腳站立的三倍，大約</a:t>
            </a:r>
            <a:r>
              <a:rPr lang="zh-TW" altLang="en-US" dirty="0" smtClean="0"/>
              <a:t>等如走了數分鐘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849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70933" y="368300"/>
            <a:ext cx="5707836" cy="990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zh-TW" altLang="en-US" sz="6000" b="1" dirty="0">
                <a:solidFill>
                  <a:srgbClr val="547016"/>
                </a:solidFill>
              </a:rPr>
              <a:t>三</a:t>
            </a:r>
            <a:r>
              <a:rPr lang="en-US" altLang="zh-TW" sz="6000" b="1" dirty="0">
                <a:solidFill>
                  <a:srgbClr val="547016"/>
                </a:solidFill>
              </a:rPr>
              <a:t>)</a:t>
            </a:r>
            <a:r>
              <a:rPr lang="zh-TW" altLang="en-US" sz="6000" b="1" dirty="0">
                <a:solidFill>
                  <a:srgbClr val="547016"/>
                </a:solidFill>
              </a:rPr>
              <a:t> </a:t>
            </a:r>
            <a:r>
              <a:rPr lang="zh-TW" altLang="zh-HK" sz="6000" b="1" dirty="0">
                <a:solidFill>
                  <a:srgbClr val="547016"/>
                </a:solidFill>
              </a:rPr>
              <a:t>雙手向後交扣</a:t>
            </a:r>
            <a:endParaRPr lang="zh-HK" altLang="en-US" sz="6000" b="1" dirty="0">
              <a:solidFill>
                <a:srgbClr val="547016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432906" y="1734683"/>
            <a:ext cx="6221047" cy="40169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zh-HK" sz="4000" b="1" dirty="0" smtClean="0">
                <a:latin typeface="+mn-ea"/>
              </a:rPr>
              <a:t>做法</a:t>
            </a:r>
            <a:r>
              <a:rPr lang="zh-TW" altLang="en-US" sz="4000" b="1" dirty="0" smtClean="0">
                <a:latin typeface="+mn-ea"/>
              </a:rPr>
              <a:t>：</a:t>
            </a:r>
            <a:endParaRPr lang="en-US" altLang="zh-TW" sz="4000" b="1" dirty="0" smtClean="0">
              <a:latin typeface="+mn-ea"/>
            </a:endParaRPr>
          </a:p>
          <a:p>
            <a:pPr lvl="0"/>
            <a:r>
              <a:rPr lang="zh-TW" altLang="zh-HK" sz="3200" dirty="0"/>
              <a:t>雙手向後彎曲，並在背部交扣</a:t>
            </a:r>
          </a:p>
          <a:p>
            <a:pPr lvl="0"/>
            <a:r>
              <a:rPr lang="zh-TW" altLang="zh-HK" sz="3200" dirty="0"/>
              <a:t>抬頭挺胸，停住</a:t>
            </a:r>
            <a:r>
              <a:rPr lang="en-US" altLang="zh-HK" sz="3200" dirty="0"/>
              <a:t>3-5</a:t>
            </a:r>
            <a:r>
              <a:rPr lang="zh-TW" altLang="zh-HK" sz="3200" dirty="0"/>
              <a:t>個呼吸</a:t>
            </a:r>
          </a:p>
          <a:p>
            <a:pPr lvl="0"/>
            <a:r>
              <a:rPr lang="zh-TW" altLang="zh-HK" sz="3200" dirty="0"/>
              <a:t>如果雙手無法交扣，可以抓住毛巾兩端作為輔助</a:t>
            </a:r>
          </a:p>
          <a:p>
            <a:r>
              <a:rPr lang="zh-TW" altLang="zh-HK" sz="3200" dirty="0"/>
              <a:t>肩胛骨的活動範圍變窄，手臂難伸展，也會讓身體容易前傾和駝背，讓腹部和背部肌力加速流失。</a:t>
            </a:r>
            <a:endParaRPr lang="zh-TW" altLang="en-US" sz="3000" dirty="0">
              <a:latin typeface="+mn-ea"/>
            </a:endParaRPr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5643501" y="685800"/>
            <a:ext cx="3623591" cy="472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HK"/>
            </a:defPPr>
            <a:lvl1pPr indent="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zh-TW" altLang="zh-HK" dirty="0"/>
              <a:t>改善寒背 </a:t>
            </a:r>
            <a:r>
              <a:rPr lang="en-US" altLang="zh-HK" dirty="0"/>
              <a:t>(</a:t>
            </a:r>
            <a:r>
              <a:rPr lang="zh-TW" altLang="zh-HK" dirty="0"/>
              <a:t>難度</a:t>
            </a:r>
            <a:r>
              <a:rPr lang="en-US" altLang="zh-HK" dirty="0"/>
              <a:t>**)</a:t>
            </a:r>
            <a:endParaRPr lang="zh-HK" altLang="en-US" dirty="0"/>
          </a:p>
        </p:txBody>
      </p:sp>
      <p:pic>
        <p:nvPicPr>
          <p:cNvPr id="2051" name="Picture 5" descr="雙手交扣 背部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3" t="4385" r="31715" b="8136"/>
          <a:stretch>
            <a:fillRect/>
          </a:stretch>
        </p:blipFill>
        <p:spPr bwMode="auto">
          <a:xfrm>
            <a:off x="587457" y="1500065"/>
            <a:ext cx="2536650" cy="4251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54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70933" y="368300"/>
            <a:ext cx="4248313" cy="990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zh-TW" altLang="en-US" sz="6000" b="1" dirty="0">
                <a:solidFill>
                  <a:srgbClr val="547016"/>
                </a:solidFill>
              </a:rPr>
              <a:t>四</a:t>
            </a:r>
            <a:r>
              <a:rPr lang="en-US" altLang="zh-TW" sz="6000" b="1" dirty="0">
                <a:solidFill>
                  <a:srgbClr val="547016"/>
                </a:solidFill>
              </a:rPr>
              <a:t>)</a:t>
            </a:r>
            <a:r>
              <a:rPr lang="zh-TW" altLang="en-US" sz="6000" b="1" dirty="0">
                <a:solidFill>
                  <a:srgbClr val="547016"/>
                </a:solidFill>
              </a:rPr>
              <a:t> </a:t>
            </a:r>
            <a:r>
              <a:rPr lang="zh-TW" altLang="zh-HK" sz="6000" b="1" dirty="0">
                <a:solidFill>
                  <a:srgbClr val="547016"/>
                </a:solidFill>
              </a:rPr>
              <a:t>伏牆挺身</a:t>
            </a:r>
            <a:endParaRPr lang="zh-HK" altLang="en-US" sz="6000" b="1" dirty="0">
              <a:solidFill>
                <a:srgbClr val="547016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90542" y="2115927"/>
            <a:ext cx="6221047" cy="2520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HK" sz="4000" b="1" dirty="0" smtClean="0">
                <a:latin typeface="+mn-ea"/>
              </a:rPr>
              <a:t>做法</a:t>
            </a:r>
            <a:r>
              <a:rPr lang="zh-TW" altLang="en-US" sz="4000" b="1" dirty="0" smtClean="0">
                <a:latin typeface="+mn-ea"/>
              </a:rPr>
              <a:t>：</a:t>
            </a:r>
            <a:endParaRPr lang="en-US" altLang="zh-TW" sz="4000" b="1" dirty="0" smtClean="0">
              <a:latin typeface="+mn-ea"/>
            </a:endParaRPr>
          </a:p>
          <a:p>
            <a:pPr lvl="0"/>
            <a:r>
              <a:rPr lang="zh-TW" altLang="zh-HK" sz="3200" dirty="0"/>
              <a:t>利用雙臂力量推起身體</a:t>
            </a:r>
          </a:p>
          <a:p>
            <a:pPr lvl="0"/>
            <a:r>
              <a:rPr lang="zh-TW" altLang="zh-HK" sz="3200" dirty="0"/>
              <a:t>然後再利用自身重力壓向牆體</a:t>
            </a:r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219147" y="696003"/>
            <a:ext cx="4792977" cy="462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HK"/>
            </a:defPPr>
            <a:lvl1pPr indent="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zh-TW" altLang="zh-HK" dirty="0"/>
              <a:t>鍛煉臂力和胸肌 </a:t>
            </a:r>
            <a:r>
              <a:rPr lang="en-US" altLang="zh-HK" dirty="0"/>
              <a:t>(</a:t>
            </a:r>
            <a:r>
              <a:rPr lang="zh-TW" altLang="zh-HK" dirty="0"/>
              <a:t>難度</a:t>
            </a:r>
            <a:r>
              <a:rPr lang="en-US" altLang="zh-HK" dirty="0"/>
              <a:t>***)</a:t>
            </a:r>
            <a:endParaRPr lang="zh-HK" altLang="en-US" dirty="0"/>
          </a:p>
        </p:txBody>
      </p:sp>
      <p:pic>
        <p:nvPicPr>
          <p:cNvPr id="3074" name="Picture 7" descr="扶牆挺身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6" r="-562"/>
          <a:stretch/>
        </p:blipFill>
        <p:spPr bwMode="auto">
          <a:xfrm>
            <a:off x="476737" y="1528553"/>
            <a:ext cx="3305962" cy="471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71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70933" y="368300"/>
            <a:ext cx="5602329" cy="990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zh-TW" altLang="en-US" sz="6000" b="1" dirty="0">
                <a:solidFill>
                  <a:srgbClr val="547016"/>
                </a:solidFill>
              </a:rPr>
              <a:t>五</a:t>
            </a:r>
            <a:r>
              <a:rPr lang="en-US" altLang="zh-TW" sz="6000" b="1" dirty="0">
                <a:solidFill>
                  <a:srgbClr val="547016"/>
                </a:solidFill>
              </a:rPr>
              <a:t>)</a:t>
            </a:r>
            <a:r>
              <a:rPr lang="zh-TW" altLang="en-US" sz="6000" b="1" dirty="0">
                <a:solidFill>
                  <a:srgbClr val="547016"/>
                </a:solidFill>
              </a:rPr>
              <a:t> </a:t>
            </a:r>
            <a:r>
              <a:rPr lang="zh-TW" altLang="zh-HK" sz="6000" b="1" dirty="0">
                <a:solidFill>
                  <a:srgbClr val="547016"/>
                </a:solidFill>
              </a:rPr>
              <a:t>雙手向上抬腿</a:t>
            </a:r>
            <a:endParaRPr lang="zh-HK" altLang="en-US" sz="6000" b="1" dirty="0">
              <a:solidFill>
                <a:srgbClr val="547016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243326" y="1911608"/>
            <a:ext cx="5322706" cy="4016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HK" sz="4000" b="1" dirty="0">
                <a:latin typeface="+mn-ea"/>
              </a:rPr>
              <a:t>做法</a:t>
            </a:r>
            <a:r>
              <a:rPr lang="zh-TW" altLang="en-US" sz="4000" b="1" dirty="0">
                <a:latin typeface="+mn-ea"/>
              </a:rPr>
              <a:t>：</a:t>
            </a:r>
            <a:endParaRPr lang="en-US" altLang="zh-TW" sz="4000" b="1" dirty="0">
              <a:latin typeface="+mn-ea"/>
            </a:endParaRPr>
          </a:p>
          <a:p>
            <a:pPr lvl="0">
              <a:lnSpc>
                <a:spcPct val="90000"/>
              </a:lnSpc>
            </a:pPr>
            <a:r>
              <a:rPr lang="zh-TW" altLang="zh-HK" sz="3000" dirty="0">
                <a:latin typeface="+mn-ea"/>
              </a:rPr>
              <a:t>先雙腳微開站立，雙手自然擺放身體兩側</a:t>
            </a:r>
          </a:p>
          <a:p>
            <a:pPr lvl="0">
              <a:lnSpc>
                <a:spcPct val="90000"/>
              </a:lnSpc>
            </a:pPr>
            <a:r>
              <a:rPr lang="zh-TW" altLang="zh-HK" sz="3000" dirty="0">
                <a:latin typeface="+mn-ea"/>
              </a:rPr>
              <a:t>雙臂向上抬舉拍手</a:t>
            </a:r>
          </a:p>
          <a:p>
            <a:pPr>
              <a:lnSpc>
                <a:spcPct val="90000"/>
              </a:lnSpc>
            </a:pPr>
            <a:r>
              <a:rPr lang="zh-TW" altLang="zh-HK" sz="3000" dirty="0">
                <a:latin typeface="+mn-ea"/>
              </a:rPr>
              <a:t>同時右腳往上抬至最高，感覺肌肉有緊繃感再換左腳重複相同動作</a:t>
            </a:r>
            <a:endParaRPr lang="zh-TW" altLang="en-US" sz="3000" dirty="0">
              <a:latin typeface="+mn-ea"/>
            </a:endParaRPr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5608335" y="685800"/>
            <a:ext cx="3623591" cy="4723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HK"/>
            </a:defPPr>
            <a:lvl1pPr indent="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zh-TW" altLang="zh-HK" dirty="0"/>
              <a:t>鍛練側腹 </a:t>
            </a:r>
            <a:r>
              <a:rPr lang="en-US" altLang="zh-HK" dirty="0"/>
              <a:t>(</a:t>
            </a:r>
            <a:r>
              <a:rPr lang="zh-TW" altLang="zh-HK" dirty="0"/>
              <a:t>難度</a:t>
            </a:r>
            <a:r>
              <a:rPr lang="en-US" altLang="zh-HK" dirty="0"/>
              <a:t>**)</a:t>
            </a:r>
            <a:endParaRPr lang="zh-HK" altLang="en-US" dirty="0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3" t="18344" r="33282" b="33766"/>
          <a:stretch/>
        </p:blipFill>
        <p:spPr bwMode="auto">
          <a:xfrm>
            <a:off x="270933" y="1911608"/>
            <a:ext cx="3972392" cy="345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67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70934" y="368300"/>
            <a:ext cx="3668020" cy="990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zh-TW" altLang="en-US" sz="6000" b="1" dirty="0">
                <a:solidFill>
                  <a:srgbClr val="547016"/>
                </a:solidFill>
              </a:rPr>
              <a:t>六</a:t>
            </a:r>
            <a:r>
              <a:rPr lang="en-US" altLang="zh-TW" sz="6000" b="1" dirty="0">
                <a:solidFill>
                  <a:srgbClr val="547016"/>
                </a:solidFill>
              </a:rPr>
              <a:t>)</a:t>
            </a:r>
            <a:r>
              <a:rPr lang="zh-TW" altLang="en-US" sz="6000" b="1" dirty="0">
                <a:solidFill>
                  <a:srgbClr val="547016"/>
                </a:solidFill>
              </a:rPr>
              <a:t> </a:t>
            </a:r>
            <a:r>
              <a:rPr lang="zh-TW" altLang="zh-HK" sz="6000" b="1" dirty="0">
                <a:solidFill>
                  <a:srgbClr val="547016"/>
                </a:solidFill>
              </a:rPr>
              <a:t>體前彎</a:t>
            </a:r>
            <a:endParaRPr lang="zh-HK" altLang="en-US" sz="6000" b="1" dirty="0">
              <a:solidFill>
                <a:srgbClr val="547016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784599" y="1579563"/>
            <a:ext cx="5851770" cy="44044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zh-HK" sz="4000" b="1" dirty="0" smtClean="0">
                <a:latin typeface="+mn-ea"/>
              </a:rPr>
              <a:t>做法</a:t>
            </a:r>
            <a:r>
              <a:rPr lang="zh-TW" altLang="en-US" sz="4000" b="1" dirty="0" smtClean="0">
                <a:latin typeface="+mn-ea"/>
              </a:rPr>
              <a:t>：</a:t>
            </a:r>
            <a:endParaRPr lang="en-US" altLang="zh-TW" sz="4000" b="1" dirty="0" smtClean="0">
              <a:latin typeface="+mn-ea"/>
            </a:endParaRPr>
          </a:p>
          <a:p>
            <a:pPr lvl="0">
              <a:lnSpc>
                <a:spcPct val="110000"/>
              </a:lnSpc>
            </a:pPr>
            <a:r>
              <a:rPr lang="zh-TW" altLang="zh-HK" sz="3200" dirty="0">
                <a:latin typeface="+mn-ea"/>
              </a:rPr>
              <a:t>一邊吐氣，不要彎腰駝背</a:t>
            </a:r>
          </a:p>
          <a:p>
            <a:pPr lvl="0">
              <a:lnSpc>
                <a:spcPct val="110000"/>
              </a:lnSpc>
            </a:pPr>
            <a:r>
              <a:rPr lang="zh-TW" altLang="zh-HK" sz="3200" dirty="0">
                <a:latin typeface="+mn-ea"/>
              </a:rPr>
              <a:t>慢慢地使上半身往前彎， 像是從髖關節折彎般</a:t>
            </a:r>
          </a:p>
          <a:p>
            <a:pPr lvl="0">
              <a:lnSpc>
                <a:spcPct val="110000"/>
              </a:lnSpc>
            </a:pPr>
            <a:r>
              <a:rPr lang="zh-TW" altLang="zh-HK" sz="3200" dirty="0">
                <a:latin typeface="+mn-ea"/>
              </a:rPr>
              <a:t>雙手則貼在地板上</a:t>
            </a:r>
          </a:p>
          <a:p>
            <a:pPr lvl="0">
              <a:lnSpc>
                <a:spcPct val="110000"/>
              </a:lnSpc>
            </a:pPr>
            <a:r>
              <a:rPr lang="zh-TW" altLang="zh-HK" sz="3200" dirty="0">
                <a:latin typeface="+mn-ea"/>
              </a:rPr>
              <a:t>保持姿勢</a:t>
            </a:r>
            <a:r>
              <a:rPr lang="en-US" altLang="zh-HK" sz="3200" dirty="0">
                <a:latin typeface="+mn-ea"/>
              </a:rPr>
              <a:t>5</a:t>
            </a:r>
            <a:r>
              <a:rPr lang="zh-TW" altLang="zh-HK" sz="3200" dirty="0">
                <a:latin typeface="+mn-ea"/>
              </a:rPr>
              <a:t>秒鐘</a:t>
            </a:r>
          </a:p>
          <a:p>
            <a:pPr lvl="0">
              <a:lnSpc>
                <a:spcPct val="110000"/>
              </a:lnSpc>
            </a:pPr>
            <a:r>
              <a:rPr lang="zh-TW" altLang="zh-HK" sz="3200" dirty="0">
                <a:latin typeface="+mn-ea"/>
              </a:rPr>
              <a:t>身體較僵硬的人如果無法讓雙手貼在地板上也無妨</a:t>
            </a:r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3603675" y="696003"/>
            <a:ext cx="4792977" cy="462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HK"/>
            </a:defPPr>
            <a:lvl1pPr indent="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zh-TW" altLang="zh-HK" dirty="0"/>
              <a:t>伸展拉筋 </a:t>
            </a:r>
            <a:r>
              <a:rPr lang="en-US" altLang="zh-HK" dirty="0"/>
              <a:t>(</a:t>
            </a:r>
            <a:r>
              <a:rPr lang="zh-TW" altLang="zh-HK" dirty="0"/>
              <a:t>難度</a:t>
            </a:r>
            <a:r>
              <a:rPr lang="en-US" altLang="zh-HK" dirty="0"/>
              <a:t>****)</a:t>
            </a:r>
            <a:endParaRPr lang="zh-HK" altLang="en-US" dirty="0"/>
          </a:p>
        </p:txBody>
      </p:sp>
      <p:pic>
        <p:nvPicPr>
          <p:cNvPr id="5122" name="Picture 10" descr="站地側彎的圖片搜尋結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" t="28101" r="22681"/>
          <a:stretch/>
        </p:blipFill>
        <p:spPr bwMode="auto">
          <a:xfrm>
            <a:off x="270934" y="1686603"/>
            <a:ext cx="3375075" cy="391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87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270934" y="368300"/>
            <a:ext cx="4230728" cy="9906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zh-TW" altLang="en-US" sz="6000" b="1" dirty="0">
                <a:solidFill>
                  <a:srgbClr val="547016"/>
                </a:solidFill>
              </a:rPr>
              <a:t>七</a:t>
            </a:r>
            <a:r>
              <a:rPr lang="en-US" altLang="zh-TW" sz="6000" b="1" dirty="0">
                <a:solidFill>
                  <a:srgbClr val="547016"/>
                </a:solidFill>
              </a:rPr>
              <a:t>)</a:t>
            </a:r>
            <a:r>
              <a:rPr lang="zh-TW" altLang="en-US" sz="6000" b="1" dirty="0">
                <a:solidFill>
                  <a:srgbClr val="547016"/>
                </a:solidFill>
              </a:rPr>
              <a:t> </a:t>
            </a:r>
            <a:r>
              <a:rPr lang="zh-TW" altLang="zh-HK" sz="6000" b="1" dirty="0">
                <a:solidFill>
                  <a:srgbClr val="547016"/>
                </a:solidFill>
              </a:rPr>
              <a:t>肩部伸展</a:t>
            </a:r>
            <a:endParaRPr lang="zh-HK" altLang="en-US" sz="6000" b="1" dirty="0">
              <a:solidFill>
                <a:srgbClr val="547016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746482" y="1657075"/>
            <a:ext cx="5464909" cy="38735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zh-HK" sz="4000" b="1" dirty="0" smtClean="0">
                <a:latin typeface="+mn-ea"/>
              </a:rPr>
              <a:t>做法</a:t>
            </a:r>
            <a:r>
              <a:rPr lang="zh-TW" altLang="en-US" sz="4000" b="1" dirty="0" smtClean="0">
                <a:latin typeface="+mn-ea"/>
              </a:rPr>
              <a:t>：</a:t>
            </a:r>
            <a:endParaRPr lang="en-US" altLang="zh-TW" sz="4000" b="1" dirty="0" smtClean="0">
              <a:latin typeface="+mn-ea"/>
            </a:endParaRPr>
          </a:p>
          <a:p>
            <a:pPr lvl="0"/>
            <a:r>
              <a:rPr lang="zh-TW" altLang="zh-HK" sz="3200" dirty="0"/>
              <a:t>左手舉起置於腦後，手肘自然下垂</a:t>
            </a:r>
          </a:p>
          <a:p>
            <a:pPr lvl="0"/>
            <a:r>
              <a:rPr lang="zh-TW" altLang="zh-HK" sz="3200" dirty="0"/>
              <a:t>右手扶著左手肘輕拉伸展</a:t>
            </a:r>
          </a:p>
          <a:p>
            <a:pPr lvl="0"/>
            <a:r>
              <a:rPr lang="zh-TW" altLang="zh-HK" sz="3200" dirty="0"/>
              <a:t>再換邊伸展。</a:t>
            </a:r>
          </a:p>
          <a:p>
            <a:r>
              <a:rPr lang="zh-TW" altLang="zh-HK" sz="3200" dirty="0"/>
              <a:t>只要每隔一個鐘頭就在位子上動一動</a:t>
            </a:r>
            <a:endParaRPr lang="zh-TW" altLang="en-US" sz="3000" dirty="0">
              <a:latin typeface="+mn-ea"/>
            </a:endParaRPr>
          </a:p>
        </p:txBody>
      </p:sp>
      <p:sp>
        <p:nvSpPr>
          <p:cNvPr id="6" name="內容版面配置區 4"/>
          <p:cNvSpPr txBox="1">
            <a:spLocks/>
          </p:cNvSpPr>
          <p:nvPr/>
        </p:nvSpPr>
        <p:spPr>
          <a:xfrm>
            <a:off x="4254308" y="696003"/>
            <a:ext cx="4792977" cy="462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zh-HK"/>
            </a:defPPr>
            <a:lvl1pPr indent="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 defTabSz="4572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zh-TW" altLang="en-US" dirty="0"/>
              <a:t>減輕肩頸的負擔 </a:t>
            </a:r>
            <a:r>
              <a:rPr lang="en-US" altLang="zh-TW" dirty="0"/>
              <a:t>(</a:t>
            </a:r>
            <a:r>
              <a:rPr lang="zh-TW" altLang="en-US" dirty="0"/>
              <a:t>難度*</a:t>
            </a:r>
            <a:r>
              <a:rPr lang="en-US" altLang="zh-TW" dirty="0"/>
              <a:t>)</a:t>
            </a:r>
            <a:endParaRPr lang="zh-HK" altLang="en-US" dirty="0"/>
          </a:p>
        </p:txBody>
      </p:sp>
      <p:sp>
        <p:nvSpPr>
          <p:cNvPr id="3" name="矩形 2"/>
          <p:cNvSpPr/>
          <p:nvPr/>
        </p:nvSpPr>
        <p:spPr>
          <a:xfrm>
            <a:off x="3377205" y="5783263"/>
            <a:ext cx="5300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 smtClean="0"/>
              <a:t>備註：</a:t>
            </a:r>
            <a:r>
              <a:rPr lang="zh-TW" altLang="zh-HK" dirty="0"/>
              <a:t>避免長時間維持相同姿勢，讓血液循環順暢</a:t>
            </a:r>
            <a:endParaRPr lang="zh-HK" altLang="en-US" dirty="0"/>
          </a:p>
        </p:txBody>
      </p:sp>
      <p:pic>
        <p:nvPicPr>
          <p:cNvPr id="6146" name="Picture 11" descr="肩頸運動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6" r="48360"/>
          <a:stretch>
            <a:fillRect/>
          </a:stretch>
        </p:blipFill>
        <p:spPr bwMode="auto">
          <a:xfrm>
            <a:off x="640211" y="1358900"/>
            <a:ext cx="2736994" cy="479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1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3" grpId="0"/>
    </p:bldLst>
  </p:timing>
</p:sld>
</file>

<file path=ppt/theme/theme1.xml><?xml version="1.0" encoding="utf-8"?>
<a:theme xmlns:a="http://schemas.openxmlformats.org/drawingml/2006/main" name="多面向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3F7818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182</TotalTime>
  <Words>437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微軟正黑體</vt:lpstr>
      <vt:lpstr>Arial</vt:lpstr>
      <vt:lpstr>Trebuchet MS</vt:lpstr>
      <vt:lpstr>Wingdings 3</vt:lpstr>
      <vt:lpstr>多面向</vt:lpstr>
      <vt:lpstr>健康正向生活計劃</vt:lpstr>
      <vt:lpstr>健體運動</vt:lpstr>
      <vt:lpstr>一) 靠牆深蹲</vt:lpstr>
      <vt:lpstr>二) 公雞獨立</vt:lpstr>
      <vt:lpstr>三) 雙手向後交扣</vt:lpstr>
      <vt:lpstr>四) 伏牆挺身</vt:lpstr>
      <vt:lpstr>五) 雙手向上抬腿</vt:lpstr>
      <vt:lpstr>六) 體前彎</vt:lpstr>
      <vt:lpstr>七) 肩部伸展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金錢的運用</dc:title>
  <dc:creator>Lenovo's User</dc:creator>
  <cp:lastModifiedBy>LO, Samia S M</cp:lastModifiedBy>
  <cp:revision>31</cp:revision>
  <dcterms:created xsi:type="dcterms:W3CDTF">2017-06-22T11:33:28Z</dcterms:created>
  <dcterms:modified xsi:type="dcterms:W3CDTF">2021-03-26T07:35:43Z</dcterms:modified>
  <cp:contentStatus/>
</cp:coreProperties>
</file>